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5EA61-9ED8-425B-914A-2A574060EAAF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F486A-CC92-4475-881D-1ED7A132CCF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31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51120985-3B0A-46C1-B078-298A502D1A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D0D057AA-8B04-44AC-8BA9-CDC352E962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423A158D-3402-45B3-B8C9-BC5892709F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F6A753-C00F-4858-89CF-4BF8026143AA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6845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F136C02B-AB49-46B8-9273-70F65DD7ED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CE5131EE-6BCC-474C-927A-177BAAC2F9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ED82D2DE-F3B6-4328-9E27-656BAC7BB4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A5D06E-A11F-47F5-B2E9-B8C278FA7F70}" type="slidenum">
              <a:rPr lang="en-GB" altLang="en-US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017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4775A70A-651E-4031-B114-8E6B0157C9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014B5A2A-3959-4D03-A8C9-951677EA3B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en-US"/>
              <a:t>Explain to them the different ministries, explain the issue of regulation</a:t>
            </a: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D7245281-389B-42BB-9304-598E6953B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97EE6E-054D-462D-8A83-B1B95A49E020}" type="slidenum">
              <a:rPr lang="en-GB" altLang="en-US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250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4BCEAF3D-7BF8-4151-9A6A-408A6D3FE7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5A8356DE-F5BC-4BC5-AB39-7262AD8DA6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en-US"/>
              <a:t>The first and the last point need to be explained in detail.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84FBA164-F61C-490D-8739-C8C1C42C8D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E5C668-181C-4EC2-B8BA-2BA1C472E625}" type="slidenum">
              <a:rPr lang="en-GB" altLang="en-US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0478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504E587A-D26D-410B-8EA0-9DB002D91A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4A259CA4-71F8-4F22-AE10-EDC9B891F0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en-US"/>
              <a:t>The first and the last point need to be explained in detail.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5F1FF3E6-1142-411E-BB29-CE981C126B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BE4820-CA71-435E-9A4F-63ACCEF810B9}" type="slidenum">
              <a:rPr lang="en-GB" altLang="en-US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6499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099D3D0B-AA83-4E89-B760-D5E6BD0F0B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7667098A-2E17-433A-803D-416E2F0C24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Explain this in detail. Allow a lot of room for questions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10160D9A-7251-4152-A65A-636C607663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C31634-2A21-4362-BE4C-5FB6282386B9}" type="slidenum">
              <a:rPr lang="en-GB" altLang="en-US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134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01F5F07A-2A15-4AF6-A6E9-03E4531F0D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8567C3F6-7E1D-4D73-8247-0D1FB99C85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D346FBC-53B5-49DE-A401-BCEB55FF27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2393B1-5DB0-4A0D-BB1E-B93DEA199AB6}" type="slidenum">
              <a:rPr lang="en-GB" altLang="en-US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1615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8F1F8C63-DAC7-4D58-ABAC-273EC596BB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5457E891-C27A-48CC-8069-44AD56A8C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B97AE439-73D0-46DF-BB2A-214190DAA6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CDEC69-50AA-47B9-A594-77D72B13F945}" type="slidenum">
              <a:rPr lang="en-GB" altLang="en-US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70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DCEE774-375F-401E-8372-2C148A64B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762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altLang="en-US" sz="3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WATER SECTOR TRUST FUND</a:t>
            </a:r>
            <a:endParaRPr lang="en-US" altLang="en-US" sz="3200" b="1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F0162-3DF5-41F4-81B0-B41FDB160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028700"/>
            <a:ext cx="7759700" cy="914400"/>
          </a:xfrm>
          <a:solidFill>
            <a:schemeClr val="bg1">
              <a:lumMod val="85000"/>
            </a:schemeClr>
          </a:solidFill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tx1"/>
                </a:solidFill>
                <a:cs typeface="Calibri" pitchFamily="34" charset="0"/>
              </a:rPr>
              <a:t>Up-scaling Basic Sanitation for the Urban Poor (UBSUP)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9600" dirty="0">
                <a:solidFill>
                  <a:schemeClr val="tx1"/>
                </a:solidFill>
                <a:cs typeface="Calibri" pitchFamily="34" charset="0"/>
              </a:rPr>
              <a:t>What is a SafiSan Project?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  <a:cs typeface="Calibri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112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407D5D54-9C5A-4061-BEB5-783B73AB6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8405E34-3E70-4460-BB66-02004F547E1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2" descr="C:\Users\James Ronoh\Desktop 1\WSTF\UBSUP\Project Photos\Final Pictures\All Toilets photos\DSC00195.JPG">
            <a:extLst>
              <a:ext uri="{FF2B5EF4-FFF2-40B4-BE49-F238E27FC236}">
                <a16:creationId xmlns:a16="http://schemas.microsoft.com/office/drawing/2014/main" id="{10078EC7-2CF4-4791-BDB1-8EF7F4357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070100"/>
            <a:ext cx="4495800" cy="3371850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6" name="Textfeld 3">
            <a:extLst>
              <a:ext uri="{FF2B5EF4-FFF2-40B4-BE49-F238E27FC236}">
                <a16:creationId xmlns:a16="http://schemas.microsoft.com/office/drawing/2014/main" id="{862CA0D8-931E-4111-A884-7E082CEBC096}"/>
              </a:ext>
            </a:extLst>
          </p:cNvPr>
          <p:cNvSpPr txBox="1"/>
          <p:nvPr/>
        </p:nvSpPr>
        <p:spPr>
          <a:xfrm>
            <a:off x="5975350" y="5441950"/>
            <a:ext cx="263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 dirty="0"/>
              <a:t>Version:2.0</a:t>
            </a:r>
            <a:br>
              <a:rPr lang="de-DE" sz="1200" dirty="0"/>
            </a:br>
            <a:r>
              <a:rPr lang="de-DE" sz="1200" dirty="0"/>
              <a:t>Last Update: August 2017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0241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FDE0A5F-7450-4A73-9D0B-846EA9BC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228600"/>
            <a:ext cx="7675612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Financing and Implementation</a:t>
            </a:r>
          </a:p>
        </p:txBody>
      </p:sp>
      <p:sp>
        <p:nvSpPr>
          <p:cNvPr id="18436" name="Slide Number Placeholder 4">
            <a:extLst>
              <a:ext uri="{FF2B5EF4-FFF2-40B4-BE49-F238E27FC236}">
                <a16:creationId xmlns:a16="http://schemas.microsoft.com/office/drawing/2014/main" id="{E5A59C88-FFC7-4A70-AE6A-BDBF2276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132C87-DA7D-47B6-AF50-747D11B5C4A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8437" name="Picture 2">
            <a:extLst>
              <a:ext uri="{FF2B5EF4-FFF2-40B4-BE49-F238E27FC236}">
                <a16:creationId xmlns:a16="http://schemas.microsoft.com/office/drawing/2014/main" id="{AEEEAF11-2E5B-4DDB-97D9-6C306645F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8" b="5597"/>
          <a:stretch>
            <a:fillRect/>
          </a:stretch>
        </p:blipFill>
        <p:spPr bwMode="auto">
          <a:xfrm>
            <a:off x="609600" y="928688"/>
            <a:ext cx="77819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190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354A-E02F-4D9C-9346-1D7924AB9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152400"/>
            <a:ext cx="7794673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Policy developments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7C3840F-0F0D-4624-83CC-DE8D8DBF7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76300"/>
            <a:ext cx="4324350" cy="4495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en-US" sz="2200" dirty="0"/>
              <a:t>The water sector has put necessary policy, legal and institutional frameworks to improve sanitation as part of the water sector reforms of 2003, </a:t>
            </a:r>
          </a:p>
          <a:p>
            <a:pPr algn="just"/>
            <a:r>
              <a:rPr lang="en-US" altLang="en-US" sz="2200" dirty="0"/>
              <a:t>Constitution of Kenya 2010 (article 43(b) has recognized reasonable sanitation as a constitutional right</a:t>
            </a:r>
          </a:p>
          <a:p>
            <a:pPr algn="just"/>
            <a:r>
              <a:rPr lang="en-US" altLang="en-US" sz="2200" dirty="0"/>
              <a:t>Ministry of Environment, Water and Natural Resources (MEWNR) has drafted a new national water policy of 2014 which aims hasten the development of access to clean water/sanitation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EAAC0-FF9F-43F3-8EAC-83525620EC4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1D80C4-ADB9-4922-9397-7BCD4CF8501F}" type="datetime1">
              <a:rPr lang="en-US" smtClean="0"/>
              <a:pPr>
                <a:defRPr/>
              </a:pPr>
              <a:t>8/3/2017</a:t>
            </a:fld>
            <a:endParaRPr lang="en-US" dirty="0"/>
          </a:p>
        </p:txBody>
      </p:sp>
      <p:sp>
        <p:nvSpPr>
          <p:cNvPr id="19461" name="Slide Number Placeholder 4">
            <a:extLst>
              <a:ext uri="{FF2B5EF4-FFF2-40B4-BE49-F238E27FC236}">
                <a16:creationId xmlns:a16="http://schemas.microsoft.com/office/drawing/2014/main" id="{495E59CE-B0B7-40ED-AFEF-86FEC457A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6460CC-F5A9-4417-A938-A6606A86411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9462" name="Picture 2" descr="G:\P1040178.JPG">
            <a:extLst>
              <a:ext uri="{FF2B5EF4-FFF2-40B4-BE49-F238E27FC236}">
                <a16:creationId xmlns:a16="http://schemas.microsoft.com/office/drawing/2014/main" id="{4A5CB817-C67D-477C-9832-DF584E4FD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59280"/>
            <a:ext cx="35417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9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B82CD-8E88-4C8A-8426-DC77E1CDF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468" y="152400"/>
            <a:ext cx="7682132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How is Sanitation governed?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3713C0C7-6792-4791-B091-BC5E280B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8B2225-2335-49D4-A291-81F682E9E2F2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485" name="Picture 3">
            <a:extLst>
              <a:ext uri="{FF2B5EF4-FFF2-40B4-BE49-F238E27FC236}">
                <a16:creationId xmlns:a16="http://schemas.microsoft.com/office/drawing/2014/main" id="{B3E6F8A3-5877-488B-8DFE-FB05C62A58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18620" r="133" b="5164"/>
          <a:stretch>
            <a:fillRect/>
          </a:stretch>
        </p:blipFill>
        <p:spPr>
          <a:xfrm>
            <a:off x="762000" y="990600"/>
            <a:ext cx="7321550" cy="4191000"/>
          </a:xfrm>
          <a:noFill/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29545A0-3EB5-4BF0-84AA-08D66F6DC5AE}"/>
              </a:ext>
            </a:extLst>
          </p:cNvPr>
          <p:cNvSpPr txBox="1"/>
          <p:nvPr/>
        </p:nvSpPr>
        <p:spPr>
          <a:xfrm>
            <a:off x="5373859" y="1505244"/>
            <a:ext cx="256032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200" b="1" dirty="0">
                <a:solidFill>
                  <a:schemeClr val="accent1">
                    <a:lumMod val="50000"/>
                  </a:schemeClr>
                </a:solidFill>
              </a:rPr>
              <a:t>Ministry </a:t>
            </a:r>
            <a:r>
              <a:rPr lang="de-DE" sz="2200" b="1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de-DE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200" b="1" dirty="0" err="1">
                <a:solidFill>
                  <a:schemeClr val="accent1">
                    <a:lumMod val="50000"/>
                  </a:schemeClr>
                </a:solidFill>
              </a:rPr>
              <a:t>Water</a:t>
            </a:r>
            <a:r>
              <a:rPr lang="de-DE" sz="2200" b="1" dirty="0">
                <a:solidFill>
                  <a:schemeClr val="accent1">
                    <a:lumMod val="50000"/>
                  </a:schemeClr>
                </a:solidFill>
              </a:rPr>
              <a:t> and Irrigation</a:t>
            </a: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975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DF28B-DB25-4EAF-BFB5-6FD7802F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94" y="152400"/>
            <a:ext cx="7780606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The UBSUP approach (1)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B370A38B-4EF8-4955-93CC-1C42B684C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8" y="609600"/>
            <a:ext cx="8067822" cy="4800600"/>
          </a:xfrm>
        </p:spPr>
        <p:txBody>
          <a:bodyPr/>
          <a:lstStyle/>
          <a:p>
            <a:pPr marL="285750" indent="-285750"/>
            <a:r>
              <a:rPr lang="en-US" altLang="en-US" sz="2200" dirty="0"/>
              <a:t>Call for proposal: WSTF floats an UBSUP call for funding to the WSP’s</a:t>
            </a:r>
          </a:p>
          <a:p>
            <a:pPr marL="285750" indent="-285750"/>
            <a:endParaRPr lang="en-US" altLang="en-US" sz="2200" dirty="0"/>
          </a:p>
          <a:p>
            <a:pPr marL="285750" indent="-285750"/>
            <a:r>
              <a:rPr lang="en-US" altLang="en-US" sz="2200" dirty="0"/>
              <a:t>Water service providers apply for  the UBSUP project within their jurisdiction with a minimum demand of 200 toilets (Phase 1)</a:t>
            </a:r>
          </a:p>
          <a:p>
            <a:pPr marL="285750" indent="-285750"/>
            <a:endParaRPr lang="en-US" altLang="en-US" sz="2200" dirty="0"/>
          </a:p>
          <a:p>
            <a:pPr marL="285750" indent="-285750"/>
            <a:r>
              <a:rPr lang="en-US" altLang="en-US" sz="2200" dirty="0"/>
              <a:t>Upon being awarded the funding, the WSP then conducts a public meeting of artisans within the project area and beyond. Artisans are then introduced to the opportunity; toilet designs and the terms of the project are indicated</a:t>
            </a:r>
          </a:p>
          <a:p>
            <a:pPr marL="285750" indent="-285750"/>
            <a:endParaRPr lang="en-US" altLang="en-US" sz="2200" dirty="0"/>
          </a:p>
          <a:p>
            <a:pPr marL="285750" indent="-285750"/>
            <a:r>
              <a:rPr lang="en-US" altLang="en-US" sz="2200" dirty="0"/>
              <a:t>The WSP then registers these artisans in a database </a:t>
            </a:r>
          </a:p>
          <a:p>
            <a:pPr marL="285750" indent="-285750"/>
            <a:endParaRPr lang="en-US" altLang="en-US" sz="2000" dirty="0"/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F9E26064-1FE4-4360-8522-A9C87344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C56545-0E35-49E7-8891-870E3B8E690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399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5DB8-442A-4A92-A3F8-E97B64D8F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790" y="152400"/>
            <a:ext cx="7822809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The UBSUP approach (2)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40FDC557-DCCE-4F6C-9890-4EA7B8232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946150"/>
            <a:ext cx="5386754" cy="4387850"/>
          </a:xfrm>
        </p:spPr>
        <p:txBody>
          <a:bodyPr/>
          <a:lstStyle/>
          <a:p>
            <a:pPr marL="285750" indent="-285750"/>
            <a:r>
              <a:rPr lang="en-US" altLang="en-US" sz="2200" dirty="0"/>
              <a:t>The WSP then recruits and trains Social marketers (Social Animators) who then trigger the uptake of toilet demand on both household and plot levels</a:t>
            </a:r>
          </a:p>
          <a:p>
            <a:pPr marL="285750" indent="-285750"/>
            <a:r>
              <a:rPr lang="en-US" altLang="en-US" sz="2200" dirty="0"/>
              <a:t>Households/Landlords  who accepts the sanitation message are registered on a sanitation database by the S.A. </a:t>
            </a:r>
          </a:p>
          <a:p>
            <a:pPr marL="285750" indent="-285750"/>
            <a:r>
              <a:rPr lang="en-US" altLang="en-US" sz="2200" dirty="0"/>
              <a:t>Households/Landlords  then choose their toilet preference from the UBSUP standardized toilet designs (UDDT, Pour flush, cistern flush)  then and contracts an artisans to build toilet according to UBSUP standard designs </a:t>
            </a:r>
          </a:p>
          <a:p>
            <a:pPr marL="285750" indent="-285750"/>
            <a:endParaRPr lang="en-US" altLang="en-US" sz="2200" dirty="0"/>
          </a:p>
          <a:p>
            <a:pPr marL="285750" indent="-285750"/>
            <a:endParaRPr lang="en-US" altLang="en-US" sz="2200" dirty="0"/>
          </a:p>
          <a:p>
            <a:pPr marL="285750" indent="-285750"/>
            <a:endParaRPr lang="en-US" altLang="en-US" dirty="0"/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FECCC8D9-23AA-4E08-A9E1-00A21B09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32E5C45-D155-4723-8402-B01B077D68D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2534" name="Picture 2" descr="P1010707">
            <a:extLst>
              <a:ext uri="{FF2B5EF4-FFF2-40B4-BE49-F238E27FC236}">
                <a16:creationId xmlns:a16="http://schemas.microsoft.com/office/drawing/2014/main" id="{6385197D-D133-4D54-BF43-B3C22E6D9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838200"/>
            <a:ext cx="2328863" cy="1752600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22535" name="Picture 7" descr="C:\Users\HP\AppData\Local\Microsoft\Windows\Temporary Internet Files\Content.IE5\8U71D56L\13968509825_ca4361f6ec_z.jpg">
            <a:extLst>
              <a:ext uri="{FF2B5EF4-FFF2-40B4-BE49-F238E27FC236}">
                <a16:creationId xmlns:a16="http://schemas.microsoft.com/office/drawing/2014/main" id="{15ECB5D6-EBFB-4D4F-B885-ED16FB943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590800"/>
            <a:ext cx="23733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6" descr="C:\Users\HP\Desktop\Bilder\ubsup toilets pics-Embu-12 to14-02-14\105MSDCF\DSC01652.JPG">
            <a:extLst>
              <a:ext uri="{FF2B5EF4-FFF2-40B4-BE49-F238E27FC236}">
                <a16:creationId xmlns:a16="http://schemas.microsoft.com/office/drawing/2014/main" id="{4D7B7C51-21DE-4895-84F7-71D6BD6AB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91000"/>
            <a:ext cx="2362200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765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94B286D-C7FC-4BBE-8ECB-0D2A2EAE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endParaRPr lang="en-US" altLang="en-US" sz="3200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A89C5DC5-241A-4230-866B-1244EBB0B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285750" indent="-285750"/>
            <a:r>
              <a:rPr lang="en-US" altLang="en-US" sz="2200" dirty="0"/>
              <a:t>Supervision of construction is done both by a technical representative of the WSP and a field monitor from the Water Services Trust Fund</a:t>
            </a:r>
          </a:p>
          <a:p>
            <a:pPr marL="285750" indent="-285750"/>
            <a:endParaRPr lang="en-US" altLang="en-US" sz="2200" dirty="0"/>
          </a:p>
          <a:p>
            <a:pPr marL="285750" indent="-285750"/>
            <a:r>
              <a:rPr lang="en-US" altLang="en-US" sz="2200" dirty="0"/>
              <a:t>After a satisfactory report from the inspection of both WSP and WSTF team, a subsidy 20,000 Kenya Shillings per toilet is paid to the Toilet owner, this is irrespective of the toilet chosen; whereas , a subsidy of 15,000 </a:t>
            </a:r>
            <a:r>
              <a:rPr lang="en-US" altLang="en-US" sz="2200" dirty="0" err="1"/>
              <a:t>Kshs</a:t>
            </a:r>
            <a:r>
              <a:rPr lang="en-US" altLang="en-US" sz="2200" dirty="0"/>
              <a:t> is paid if the toilet had been rehabilitated</a:t>
            </a:r>
          </a:p>
          <a:p>
            <a:pPr marL="285750" indent="-285750"/>
            <a:endParaRPr lang="en-US" altLang="en-US" sz="2400" dirty="0"/>
          </a:p>
        </p:txBody>
      </p:sp>
      <p:sp>
        <p:nvSpPr>
          <p:cNvPr id="23557" name="Slide Number Placeholder 4">
            <a:extLst>
              <a:ext uri="{FF2B5EF4-FFF2-40B4-BE49-F238E27FC236}">
                <a16:creationId xmlns:a16="http://schemas.microsoft.com/office/drawing/2014/main" id="{A5CECF0A-E7AD-4D82-BF96-C61FA1076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4D5FC7-9620-4364-91C6-22796F5C0E9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E8DDC0-53BC-4372-966D-DCE85747FE16}"/>
              </a:ext>
            </a:extLst>
          </p:cNvPr>
          <p:cNvSpPr txBox="1">
            <a:spLocks/>
          </p:cNvSpPr>
          <p:nvPr/>
        </p:nvSpPr>
        <p:spPr bwMode="auto">
          <a:xfrm>
            <a:off x="773722" y="457200"/>
            <a:ext cx="7836877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The UBSUP approach (1)</a:t>
            </a:r>
            <a:endParaRPr lang="en-US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0370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A6AA-EC74-4738-B077-24722BB43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64944"/>
            <a:ext cx="7696200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Objectives of the UBSUP/SafiSan Programme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C586-2663-4D64-AA78-E9EDAC8A9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62000"/>
            <a:ext cx="3562350" cy="4343400"/>
          </a:xfrm>
        </p:spPr>
        <p:txBody>
          <a:bodyPr/>
          <a:lstStyle/>
          <a:p>
            <a:pPr algn="just">
              <a:buFont typeface="Arial" charset="0"/>
              <a:buChar char="•"/>
              <a:defRPr/>
            </a:pPr>
            <a:r>
              <a:rPr lang="en-US" altLang="en-US" sz="2200" dirty="0"/>
              <a:t>Aims to achieve up-scaling of basic sanitation by developing, testing and implementing innovative and practical </a:t>
            </a:r>
            <a:r>
              <a:rPr lang="en-US" altLang="en-US" sz="2200" b="1" dirty="0"/>
              <a:t>on-site sanitation systems and service delivery </a:t>
            </a:r>
          </a:p>
          <a:p>
            <a:pPr algn="just">
              <a:buFont typeface="Arial" charset="0"/>
              <a:buChar char="•"/>
              <a:defRPr/>
            </a:pPr>
            <a:endParaRPr lang="en-US" altLang="en-US" sz="2200" dirty="0"/>
          </a:p>
          <a:p>
            <a:pPr algn="just">
              <a:buFont typeface="Arial" charset="0"/>
              <a:buChar char="•"/>
              <a:defRPr/>
            </a:pPr>
            <a:r>
              <a:rPr lang="en-US" altLang="en-US" sz="2200" dirty="0"/>
              <a:t>Aims at improving the living and health conditions of the urban poor through enhanced access to basic sanitation </a:t>
            </a:r>
          </a:p>
          <a:p>
            <a:pPr marL="0" indent="0" algn="just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24581" name="Slide Number Placeholder 4">
            <a:extLst>
              <a:ext uri="{FF2B5EF4-FFF2-40B4-BE49-F238E27FC236}">
                <a16:creationId xmlns:a16="http://schemas.microsoft.com/office/drawing/2014/main" id="{BE714E46-7004-4EBF-B514-9C69DFBF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1ECC30-2BDA-4D46-92BC-F464706725E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4582" name="Picture 2" descr="C:\Users\HP\Desktop\Bilder\ubsup toilets pics-Embu-12 to14-02-14\105MSDCF\DSC01688.JPG">
            <a:extLst>
              <a:ext uri="{FF2B5EF4-FFF2-40B4-BE49-F238E27FC236}">
                <a16:creationId xmlns:a16="http://schemas.microsoft.com/office/drawing/2014/main" id="{3195C58D-B52B-4D6D-A1C6-B214B9AAF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65385"/>
            <a:ext cx="36830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938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D701F-5115-41C3-A8C5-91BA0762C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152400"/>
            <a:ext cx="7870874" cy="67759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Objectives of the UBSUP/SafiSan Programme (2)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B59C0EA0-A3DA-4D95-9287-5AF8F4DA4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3276600" cy="4419600"/>
          </a:xfrm>
        </p:spPr>
        <p:txBody>
          <a:bodyPr/>
          <a:lstStyle/>
          <a:p>
            <a:r>
              <a:rPr lang="en-US" altLang="en-US" sz="2200" dirty="0"/>
              <a:t>Promotion and inculcation of best hygiene practices through awareness creation and sensitization </a:t>
            </a:r>
          </a:p>
          <a:p>
            <a:r>
              <a:rPr lang="en-US" altLang="en-US" sz="2200" dirty="0"/>
              <a:t>Integration of sanitation as a key component  in the water and health sector policies so as to ensure sustainability</a:t>
            </a:r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A233AC36-ED3A-4021-8AF9-DB119C50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39DA05-9BC0-4594-98AA-6CBC4E230C8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5606" name="Picture 2">
            <a:extLst>
              <a:ext uri="{FF2B5EF4-FFF2-40B4-BE49-F238E27FC236}">
                <a16:creationId xmlns:a16="http://schemas.microsoft.com/office/drawing/2014/main" id="{2EB01876-14CD-4773-92AD-1049C1B4D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860550"/>
            <a:ext cx="48133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694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F1DB31C0-26D8-42ED-BF1F-FD4C3001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2" y="152400"/>
            <a:ext cx="7690338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Target and status of SafiSan</a:t>
            </a:r>
            <a:endParaRPr lang="en-GB" altLang="en-US" sz="2800" dirty="0">
              <a:solidFill>
                <a:schemeClr val="accent1"/>
              </a:solidFill>
            </a:endParaRPr>
          </a:p>
        </p:txBody>
      </p:sp>
      <p:sp>
        <p:nvSpPr>
          <p:cNvPr id="26628" name="Slide Number Placeholder 4">
            <a:extLst>
              <a:ext uri="{FF2B5EF4-FFF2-40B4-BE49-F238E27FC236}">
                <a16:creationId xmlns:a16="http://schemas.microsoft.com/office/drawing/2014/main" id="{0C9FD485-FAF2-4343-B05B-225BF8EF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FCC49E8-3A4F-4456-85EC-516B14596F9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B8DC9723-1DFD-429C-B172-A26A62FDC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49" y="609600"/>
            <a:ext cx="4312895" cy="48320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defRPr/>
            </a:pPr>
            <a:r>
              <a:rPr lang="en-US" sz="2200" b="1" dirty="0">
                <a:latin typeface="+mn-lt"/>
              </a:rPr>
              <a:t>Target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200" dirty="0">
                <a:latin typeface="+mn-lt"/>
              </a:rPr>
              <a:t>To reach 600,000 people with improved sanitation and 200,000 people with improved access to clean water </a:t>
            </a:r>
          </a:p>
          <a:p>
            <a:pPr marL="0" indent="0" eaLnBrk="1" hangingPunct="1">
              <a:defRPr/>
            </a:pPr>
            <a:endParaRPr lang="en-US" sz="2200" b="1" dirty="0">
              <a:latin typeface="+mn-lt"/>
            </a:endParaRPr>
          </a:p>
          <a:p>
            <a:pPr marL="0" indent="0" eaLnBrk="1" hangingPunct="1">
              <a:defRPr/>
            </a:pPr>
            <a:r>
              <a:rPr lang="en-US" sz="2200" b="1" dirty="0">
                <a:latin typeface="+mn-lt"/>
              </a:rPr>
              <a:t>Status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200" dirty="0">
                <a:latin typeface="+mn-lt"/>
              </a:rPr>
              <a:t>Concept development stage complete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200" dirty="0">
                <a:latin typeface="+mn-lt"/>
              </a:rPr>
              <a:t>Testing and pilot phase complete in Oloolaiser, Nakuru and Embu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200" dirty="0">
                <a:latin typeface="+mn-lt"/>
              </a:rPr>
              <a:t>Up-scaling has began 2015 with the first 20 WSPs being financed for the project! </a:t>
            </a:r>
          </a:p>
        </p:txBody>
      </p:sp>
      <p:pic>
        <p:nvPicPr>
          <p:cNvPr id="8" name="Picture 4" descr="C:\Users\James Ronoh\Desktop 1\WSTF\UBSUP\Project Photos\Final Pictures\All Toilets photos\DSC00282.JPG">
            <a:extLst>
              <a:ext uri="{FF2B5EF4-FFF2-40B4-BE49-F238E27FC236}">
                <a16:creationId xmlns:a16="http://schemas.microsoft.com/office/drawing/2014/main" id="{898D3029-F74C-4B36-A6C4-6957A35DE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1545" y="1932275"/>
            <a:ext cx="3817938" cy="2863850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449464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9EA4-0BCC-433D-A699-9147880A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3400"/>
            <a:ext cx="7905750" cy="457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Some UBSUP toilets</a:t>
            </a:r>
            <a:endParaRPr lang="en-US" sz="28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A54257D-8C04-4C51-B6CA-0965CA8A28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0504" y="1371600"/>
            <a:ext cx="3975295" cy="3027363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653" name="Slide Number Placeholder 5">
            <a:extLst>
              <a:ext uri="{FF2B5EF4-FFF2-40B4-BE49-F238E27FC236}">
                <a16:creationId xmlns:a16="http://schemas.microsoft.com/office/drawing/2014/main" id="{06706C39-EC8A-4B71-B388-79C78313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701269-D9E9-4F6E-B25A-26234717A79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7654" name="Picture 7" descr="D:\Grace Pictures\100MSDCF\DSC00394.JPG">
            <a:extLst>
              <a:ext uri="{FF2B5EF4-FFF2-40B4-BE49-F238E27FC236}">
                <a16:creationId xmlns:a16="http://schemas.microsoft.com/office/drawing/2014/main" id="{95E45919-B20E-4905-B844-7F3BA1072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0" y="1371600"/>
            <a:ext cx="406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95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218E780-8454-4A22-819B-39F4B2D7E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The name SafiSan</a:t>
            </a:r>
            <a:endParaRPr lang="en-GB" alt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0873B-4D86-4801-8960-0FD7F9EB1E0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B302882-79BC-4F07-AF7E-AEC1593D161E}" type="datetime1">
              <a:rPr lang="en-US" smtClean="0"/>
              <a:pPr>
                <a:defRPr/>
              </a:pPr>
              <a:t>8/3/2017</a:t>
            </a:fld>
            <a:endParaRPr lang="en-US" dirty="0"/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E48DFD41-C4F1-44C2-83E5-86366ACF6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4E0F8D-C7A8-4F5E-8F68-A7FCBAC4458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91605A1D-DB31-4E24-8D1C-0A26526BD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762000"/>
            <a:ext cx="76200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altLang="en-US" sz="2000" dirty="0">
                <a:latin typeface="+mn-lt"/>
                <a:cs typeface="Arial" charset="0"/>
              </a:rPr>
              <a:t>Derived from </a:t>
            </a:r>
            <a:r>
              <a:rPr lang="en-US" altLang="en-US" sz="2000" dirty="0">
                <a:solidFill>
                  <a:srgbClr val="C00000"/>
                </a:solidFill>
                <a:latin typeface="+mn-lt"/>
                <a:cs typeface="Arial" charset="0"/>
              </a:rPr>
              <a:t>Safi</a:t>
            </a:r>
            <a:r>
              <a:rPr lang="en-US" altLang="en-US" sz="2000" dirty="0">
                <a:latin typeface="+mn-lt"/>
                <a:cs typeface="Arial" charset="0"/>
              </a:rPr>
              <a:t> (Swahili word meaning </a:t>
            </a:r>
            <a:r>
              <a:rPr lang="en-US" altLang="en-US" sz="2000" dirty="0">
                <a:solidFill>
                  <a:srgbClr val="C00000"/>
                </a:solidFill>
                <a:latin typeface="+mn-lt"/>
                <a:cs typeface="Arial" charset="0"/>
              </a:rPr>
              <a:t>clean</a:t>
            </a:r>
            <a:r>
              <a:rPr lang="en-US" altLang="en-US" sz="2000" dirty="0">
                <a:latin typeface="+mn-lt"/>
                <a:cs typeface="Arial" charset="0"/>
              </a:rPr>
              <a:t>) and </a:t>
            </a:r>
            <a:r>
              <a:rPr lang="en-US" altLang="en-US" sz="2000" dirty="0">
                <a:solidFill>
                  <a:srgbClr val="C00000"/>
                </a:solidFill>
                <a:latin typeface="+mn-lt"/>
                <a:cs typeface="Arial" charset="0"/>
              </a:rPr>
              <a:t>sanitation</a:t>
            </a:r>
            <a:r>
              <a:rPr lang="en-US" altLang="en-US" sz="2000" dirty="0">
                <a:latin typeface="+mn-lt"/>
                <a:cs typeface="Arial" charset="0"/>
              </a:rPr>
              <a:t> (English word meaning hygienic management of human faeces)</a:t>
            </a:r>
          </a:p>
        </p:txBody>
      </p:sp>
      <p:pic>
        <p:nvPicPr>
          <p:cNvPr id="10246" name="Picture 4" descr="C:\Users\Doreen BMGF\Desktop\Bilder\A day in Kibera_ 07.03.2012\SAM_2008.JPG">
            <a:extLst>
              <a:ext uri="{FF2B5EF4-FFF2-40B4-BE49-F238E27FC236}">
                <a16:creationId xmlns:a16="http://schemas.microsoft.com/office/drawing/2014/main" id="{85D9264C-D6FF-4378-8B33-C0714F5170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12" t="2" b="-4095"/>
          <a:stretch>
            <a:fillRect/>
          </a:stretch>
        </p:blipFill>
        <p:spPr>
          <a:xfrm>
            <a:off x="838200" y="1716088"/>
            <a:ext cx="3124200" cy="3886200"/>
          </a:xfrm>
        </p:spPr>
      </p:pic>
      <p:pic>
        <p:nvPicPr>
          <p:cNvPr id="10247" name="Picture 7" descr="C:\Users\Doreen BMGF\Desktop\Bilder\BMGF Visit\Day 4 0803\SAM_2148.JPG">
            <a:extLst>
              <a:ext uri="{FF2B5EF4-FFF2-40B4-BE49-F238E27FC236}">
                <a16:creationId xmlns:a16="http://schemas.microsoft.com/office/drawing/2014/main" id="{ABAF9649-DB6A-471E-8580-810945D58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7" t="2986" r="17651" b="5617"/>
          <a:stretch>
            <a:fillRect/>
          </a:stretch>
        </p:blipFill>
        <p:spPr bwMode="auto">
          <a:xfrm>
            <a:off x="4267200" y="1716088"/>
            <a:ext cx="2971800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605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F3CAE2ED-7AD8-400B-ABE0-BF97654B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C91BB3-2AF8-4DC4-A660-1D3BD29B553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8676" name="Picture 7" descr="C:\Users\HP\AppData\Local\Microsoft\Windows\Temporary Internet Files\Content.Outlook\EU0JGJFD\collage_20140508095724167_20140508095742616 (2).jpg">
            <a:extLst>
              <a:ext uri="{FF2B5EF4-FFF2-40B4-BE49-F238E27FC236}">
                <a16:creationId xmlns:a16="http://schemas.microsoft.com/office/drawing/2014/main" id="{EEBDA91F-9837-4690-A292-335689DD2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751" y="1132107"/>
            <a:ext cx="4800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E79AB17-A3FC-45EA-85FD-DF270FD09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196" y="457200"/>
            <a:ext cx="7586003" cy="457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Rehabilitated toilets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2160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786AD-FFF5-4C11-8A4F-755B23D8C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152400"/>
            <a:ext cx="7571935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Have you understood everything about the UBSUP programme?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9700" name="Slide Number Placeholder 4">
            <a:extLst>
              <a:ext uri="{FF2B5EF4-FFF2-40B4-BE49-F238E27FC236}">
                <a16:creationId xmlns:a16="http://schemas.microsoft.com/office/drawing/2014/main" id="{98A691D3-EA76-4D3E-AB33-7C72117F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F050BC6-CD3E-4364-B3E5-7C5B42BB8B2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9701" name="Picture 2">
            <a:extLst>
              <a:ext uri="{FF2B5EF4-FFF2-40B4-BE49-F238E27FC236}">
                <a16:creationId xmlns:a16="http://schemas.microsoft.com/office/drawing/2014/main" id="{0F2B7536-66DA-4F4F-A039-6B5E845EE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3" y="1295400"/>
            <a:ext cx="5718175" cy="380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054993C-BFF6-4512-B57A-B11ACB6A204B}"/>
              </a:ext>
            </a:extLst>
          </p:cNvPr>
          <p:cNvSpPr txBox="1">
            <a:spLocks/>
          </p:cNvSpPr>
          <p:nvPr/>
        </p:nvSpPr>
        <p:spPr bwMode="auto">
          <a:xfrm>
            <a:off x="2514600" y="5257800"/>
            <a:ext cx="38100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Thank you!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9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5D12EC6-6938-4372-9C0F-8FDAAB42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</a:rPr>
              <a:t>When it comes to sanitation, what are some of the challenges that we face???</a:t>
            </a:r>
          </a:p>
        </p:txBody>
      </p:sp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058F493-E88B-4512-93C5-47D22D2D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5FA0D5-DF06-4764-9594-DFD34B7605C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1268" name="Afbeelding 1">
            <a:extLst>
              <a:ext uri="{FF2B5EF4-FFF2-40B4-BE49-F238E27FC236}">
                <a16:creationId xmlns:a16="http://schemas.microsoft.com/office/drawing/2014/main" id="{0741903D-A2E1-4242-B2D1-60AF6CE2B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5638800" cy="398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611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9A8CB3-B16F-4D1D-9997-664EF17A4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152400"/>
            <a:ext cx="7718474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</a:rPr>
              <a:t>Sanitation challenges in Kenya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0C943B5-F40E-4D3C-9465-B11A9ADFC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7924800" cy="4724400"/>
          </a:xfrm>
        </p:spPr>
        <p:txBody>
          <a:bodyPr/>
          <a:lstStyle/>
          <a:p>
            <a:pPr marL="357188" indent="-357188" algn="just">
              <a:buFont typeface="Arial" panose="020B0604020202020204" pitchFamily="34" charset="0"/>
              <a:buNone/>
              <a:defRPr/>
            </a:pPr>
            <a:r>
              <a:rPr lang="en-US" altLang="en-US" sz="2200" dirty="0"/>
              <a:t>•  Biased government priorities on sanitation -  A largely focused effort  on improved water supply as opposed to improved sanitation; no proactive policies for low income areas</a:t>
            </a:r>
          </a:p>
          <a:p>
            <a:pPr marL="357188" indent="-357188" algn="just">
              <a:buFont typeface="Arial" panose="020B0604020202020204" pitchFamily="34" charset="0"/>
              <a:buNone/>
              <a:defRPr/>
            </a:pPr>
            <a:endParaRPr lang="en-US" altLang="en-US" sz="2200" dirty="0"/>
          </a:p>
          <a:p>
            <a:pPr marL="357188" indent="-357188" algn="just">
              <a:buFont typeface="Arial" panose="020B0604020202020204" pitchFamily="34" charset="0"/>
              <a:buNone/>
              <a:defRPr/>
            </a:pPr>
            <a:r>
              <a:rPr lang="en-US" altLang="en-US" sz="2200" dirty="0"/>
              <a:t>•   Most resources/ funding set aside for sanitation have been assigned for hygiene education. Toilet construction has never been a priority </a:t>
            </a:r>
          </a:p>
          <a:p>
            <a:pPr marL="357188" indent="-357188" algn="just">
              <a:buFont typeface="Arial" panose="020B0604020202020204" pitchFamily="34" charset="0"/>
              <a:buNone/>
              <a:defRPr/>
            </a:pPr>
            <a:endParaRPr lang="en-US" altLang="en-US" sz="2200" dirty="0"/>
          </a:p>
          <a:p>
            <a:pPr marL="357188" indent="-357188" algn="just">
              <a:buFont typeface="Arial" panose="020B0604020202020204" pitchFamily="34" charset="0"/>
              <a:buNone/>
              <a:defRPr/>
            </a:pPr>
            <a:r>
              <a:rPr lang="en-US" altLang="en-US" sz="2200" dirty="0"/>
              <a:t>•  Split sanitation sub-sectors (in different ministries) yet, without a common command centre; each group without clear understanding of the depth and responsibilities.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C9881861-E048-4972-98B4-3384F5C1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165439-EA29-4B80-8C78-16E7498A9E9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E9CB711-DAC5-4737-ABF6-82A2E4A6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76200"/>
            <a:ext cx="7794674" cy="685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Sanitation challenges in Kenya</a:t>
            </a:r>
            <a:endParaRPr lang="en-GB" altLang="en-US" sz="2800" dirty="0">
              <a:solidFill>
                <a:schemeClr val="accent1"/>
              </a:solidFill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2CD7AC8-A339-49E5-8FF0-BC1D6EF1D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4" y="762000"/>
            <a:ext cx="5062025" cy="5486400"/>
          </a:xfrm>
        </p:spPr>
        <p:txBody>
          <a:bodyPr/>
          <a:lstStyle/>
          <a:p>
            <a:pPr algn="just"/>
            <a:r>
              <a:rPr lang="en-US" altLang="en-US" sz="2200" dirty="0"/>
              <a:t>Poor sanitation monitoring hence non adherence/ignorance to laid down regulations on toilets construction (particularly in low income areas) and waste disposal</a:t>
            </a:r>
          </a:p>
          <a:p>
            <a:pPr algn="just"/>
            <a:r>
              <a:rPr lang="en-US" altLang="en-US" sz="2200" dirty="0"/>
              <a:t>Lack of  sewerage infrastructure by the WSP owing to high costs of investments</a:t>
            </a:r>
          </a:p>
          <a:p>
            <a:pPr algn="just"/>
            <a:r>
              <a:rPr lang="en-US" altLang="en-US" sz="2200" dirty="0"/>
              <a:t>Large and increasing population densities coupled with an ever increasing rural urban migration (urbanization - 4.2% p.a.)</a:t>
            </a:r>
          </a:p>
          <a:p>
            <a:pPr algn="just"/>
            <a:r>
              <a:rPr lang="en-US" altLang="en-US" sz="2200" dirty="0"/>
              <a:t>Landlords have priority in making more houses at the expense of toilets construction</a:t>
            </a:r>
          </a:p>
        </p:txBody>
      </p:sp>
      <p:sp>
        <p:nvSpPr>
          <p:cNvPr id="13317" name="Slide Number Placeholder 4">
            <a:extLst>
              <a:ext uri="{FF2B5EF4-FFF2-40B4-BE49-F238E27FC236}">
                <a16:creationId xmlns:a16="http://schemas.microsoft.com/office/drawing/2014/main" id="{0526ED22-8048-42F4-A88F-A13669CC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6960E96-0C66-4992-A7CF-C66B5686E3C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2" descr="http://cdn.changemakers.com/sites/default/files/sustainable_sanitation-sm.jpg">
            <a:extLst>
              <a:ext uri="{FF2B5EF4-FFF2-40B4-BE49-F238E27FC236}">
                <a16:creationId xmlns:a16="http://schemas.microsoft.com/office/drawing/2014/main" id="{CD7155EF-AC6B-4AA3-8AD7-1BA9DE298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200400"/>
            <a:ext cx="2736850" cy="2438400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3319" name="Picture 7" descr="C:\Users\HP\Desktop\Bilder\BMGF Visit\Day 1 0503\SAM_1919.JPG">
            <a:extLst>
              <a:ext uri="{FF2B5EF4-FFF2-40B4-BE49-F238E27FC236}">
                <a16:creationId xmlns:a16="http://schemas.microsoft.com/office/drawing/2014/main" id="{B144DE73-E097-44E6-8DB5-90151D869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38200"/>
            <a:ext cx="28130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38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A2B622B-A6F6-42DD-91B3-2EA86DAEA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128" y="76200"/>
            <a:ext cx="7752471" cy="685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US" altLang="en-US" sz="3200" dirty="0">
                <a:solidFill>
                  <a:schemeClr val="accent1"/>
                </a:solidFill>
              </a:rPr>
              <a:t>Sanitation challenges in Kenya</a:t>
            </a:r>
            <a:endParaRPr lang="en-GB" altLang="en-US" sz="3200" dirty="0">
              <a:solidFill>
                <a:schemeClr val="accent1"/>
              </a:solidFill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64FB3CC5-24DB-4084-AF37-255A0B5E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" y="1017588"/>
            <a:ext cx="5103055" cy="5154612"/>
          </a:xfrm>
        </p:spPr>
        <p:txBody>
          <a:bodyPr/>
          <a:lstStyle/>
          <a:p>
            <a:pPr marL="715963" algn="just"/>
            <a:r>
              <a:rPr lang="en-US" altLang="en-US" sz="2200" dirty="0"/>
              <a:t>Lack of  space in densely populated low income urban areas</a:t>
            </a:r>
          </a:p>
          <a:p>
            <a:pPr marL="715963" algn="just"/>
            <a:r>
              <a:rPr lang="en-US" altLang="en-US" sz="2200" dirty="0"/>
              <a:t>Lack of low cost designs/technologies for sanitation in the Kenyan market </a:t>
            </a:r>
          </a:p>
          <a:p>
            <a:pPr marL="715963" algn="just"/>
            <a:r>
              <a:rPr lang="en-US" altLang="en-US" sz="2200" dirty="0"/>
              <a:t>Lack of unified platforms for sharing best practices/approaches  in sanitation that would promote wider up-scaling</a:t>
            </a:r>
          </a:p>
          <a:p>
            <a:pPr marL="715963" algn="just"/>
            <a:r>
              <a:rPr lang="en-US" altLang="en-US" sz="2200" dirty="0"/>
              <a:t>Low status and poor morale of manual </a:t>
            </a:r>
            <a:r>
              <a:rPr lang="en-US" altLang="en-US" sz="2200" dirty="0" err="1"/>
              <a:t>emptiers</a:t>
            </a:r>
            <a:r>
              <a:rPr lang="en-US" altLang="en-US" sz="2200" dirty="0"/>
              <a:t> due to unsafe/ unhygienic,  emptying, transportation and disposal practices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D4038A71-8342-4102-A8EE-C093687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8DEE76-FD96-45FF-8A41-E565FA6AFB0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4342" name="Picture 9" descr="C:\Users\EliteBook\Downloads\15867749595_86fc94e904_k.jpg">
            <a:extLst>
              <a:ext uri="{FF2B5EF4-FFF2-40B4-BE49-F238E27FC236}">
                <a16:creationId xmlns:a16="http://schemas.microsoft.com/office/drawing/2014/main" id="{C8D2A366-A652-4275-BF5C-198DC5C7D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14400"/>
            <a:ext cx="3124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1" descr="C:\Users\EliteBook\Desktop\15245481154_255e923fe9_k.jpg">
            <a:extLst>
              <a:ext uri="{FF2B5EF4-FFF2-40B4-BE49-F238E27FC236}">
                <a16:creationId xmlns:a16="http://schemas.microsoft.com/office/drawing/2014/main" id="{8E06EDCA-D39C-4117-BBDE-183061419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29000"/>
            <a:ext cx="2960688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03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2CB2194-563E-4079-BE6E-35379DBB3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790" y="76200"/>
            <a:ext cx="7848209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What is the Water Sector Trust Fund?</a:t>
            </a:r>
            <a:endParaRPr lang="en-GB" altLang="en-US" sz="2800" dirty="0"/>
          </a:p>
        </p:txBody>
      </p:sp>
      <p:sp>
        <p:nvSpPr>
          <p:cNvPr id="15364" name="Slide Number Placeholder 4">
            <a:extLst>
              <a:ext uri="{FF2B5EF4-FFF2-40B4-BE49-F238E27FC236}">
                <a16:creationId xmlns:a16="http://schemas.microsoft.com/office/drawing/2014/main" id="{F2D2E1DD-56E8-46F2-BFED-079C6B84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95A651-EE5A-425E-B8D0-BAADB48C819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TextBox 5">
            <a:extLst>
              <a:ext uri="{FF2B5EF4-FFF2-40B4-BE49-F238E27FC236}">
                <a16:creationId xmlns:a16="http://schemas.microsoft.com/office/drawing/2014/main" id="{9D81BB4B-176E-429E-BD17-314FAA989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" y="753792"/>
            <a:ext cx="4968240" cy="520757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en-US" altLang="en-US" sz="2200" dirty="0">
                <a:latin typeface="+mn-lt"/>
                <a:cs typeface="Arial" charset="0"/>
              </a:rPr>
              <a:t>WSTF is the pro-poor basket fund of the water sector which is successfully up-scaling water supply and public sanitation in urban low income areas through the Urban Projects Concept (UPC) window</a:t>
            </a:r>
          </a:p>
          <a:p>
            <a:pPr algn="just">
              <a:defRPr/>
            </a:pPr>
            <a:r>
              <a:rPr lang="en-US" altLang="en-US" sz="2200" dirty="0">
                <a:latin typeface="+mn-lt"/>
                <a:cs typeface="Arial" charset="0"/>
              </a:rPr>
              <a:t>To address the sanitation challenges, the WSTF has developed a concept for up-scaling basic sanitation at household and plot level in low income urban areas which will be implemented between 2013 and 2016. This is known as  the UBSUP/SafiSan programme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b="1" dirty="0">
              <a:latin typeface="Arial" charset="0"/>
              <a:cs typeface="Arial" charset="0"/>
            </a:endParaRPr>
          </a:p>
        </p:txBody>
      </p:sp>
      <p:pic>
        <p:nvPicPr>
          <p:cNvPr id="15366" name="Picture 7" descr="C:\Users\HP\AppData\Local\Microsoft\Windows\Temporary Internet Files\Content.IE5\JBXJFB33\13992276841_8462e72223_z.jpg">
            <a:extLst>
              <a:ext uri="{FF2B5EF4-FFF2-40B4-BE49-F238E27FC236}">
                <a16:creationId xmlns:a16="http://schemas.microsoft.com/office/drawing/2014/main" id="{D48B1120-1E4D-4A7A-A487-FF794283B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05200"/>
            <a:ext cx="3000375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8" descr="C:\Users\HP\AppData\Local\Microsoft\Windows\Temporary Internet Files\Content.IE5\G0KXYA5W\13965645081_15c53534e0_z.jpg">
            <a:extLst>
              <a:ext uri="{FF2B5EF4-FFF2-40B4-BE49-F238E27FC236}">
                <a16:creationId xmlns:a16="http://schemas.microsoft.com/office/drawing/2014/main" id="{87664BF8-ABBE-41AD-8651-BBC511A1C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14400"/>
            <a:ext cx="31527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43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F7812CB-1E63-4995-9382-5C7E9C211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152400"/>
            <a:ext cx="7718474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Water Sector Trust Fund</a:t>
            </a:r>
            <a:endParaRPr lang="en-GB" altLang="en-US" sz="2800" dirty="0"/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A6B61ECD-C3D5-435D-9C05-AFC5F577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38B5F41-189D-4BE9-8E82-390C5F39CBE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TextBox 5">
            <a:extLst>
              <a:ext uri="{FF2B5EF4-FFF2-40B4-BE49-F238E27FC236}">
                <a16:creationId xmlns:a16="http://schemas.microsoft.com/office/drawing/2014/main" id="{26217C90-1E03-4806-BCEB-FDF8C71BC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02" y="685800"/>
            <a:ext cx="3560298" cy="514032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 sz="2200" dirty="0">
                <a:latin typeface="+mn-lt"/>
                <a:cs typeface="Arial" charset="0"/>
              </a:rPr>
              <a:t>The UBSUP/SafiSan programme is implemented through UPC which has a proven track record in implementing projects with the WSP’s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200" dirty="0">
              <a:latin typeface="+mn-lt"/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200" dirty="0">
                <a:latin typeface="+mn-lt"/>
                <a:cs typeface="Arial" charset="0"/>
              </a:rPr>
              <a:t>The project is funded by KfW and the Bill and Melinda Gates  Foundation (BMGF) with technical support from the German International Cooperation (GIZ)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b="1" dirty="0">
              <a:latin typeface="Arial" charset="0"/>
              <a:cs typeface="Arial" charset="0"/>
            </a:endParaRPr>
          </a:p>
        </p:txBody>
      </p:sp>
      <p:pic>
        <p:nvPicPr>
          <p:cNvPr id="16390" name="Picture 2" descr="C:\Users\HP\Desktop\Bilder\Dirk\044.JPG">
            <a:extLst>
              <a:ext uri="{FF2B5EF4-FFF2-40B4-BE49-F238E27FC236}">
                <a16:creationId xmlns:a16="http://schemas.microsoft.com/office/drawing/2014/main" id="{2A31971B-9259-4AF5-945A-75BD04B97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85800"/>
            <a:ext cx="44894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41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BECD632-9491-45E0-BF38-D0BED7FEE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152400"/>
            <a:ext cx="7718474" cy="381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altLang="en-US" sz="2800" dirty="0">
                <a:solidFill>
                  <a:schemeClr val="accent1"/>
                </a:solidFill>
              </a:rPr>
              <a:t>What is UBSUP?</a:t>
            </a:r>
            <a:endParaRPr lang="en-GB" altLang="en-US" sz="2800" dirty="0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0F17ABCC-77E9-4EF9-97CC-C481863B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E8358AB-094D-4E7A-9CC5-730F38928A7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TextBox 5">
            <a:extLst>
              <a:ext uri="{FF2B5EF4-FFF2-40B4-BE49-F238E27FC236}">
                <a16:creationId xmlns:a16="http://schemas.microsoft.com/office/drawing/2014/main" id="{6A95405A-9E96-4EB2-8828-30A8EB558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914400"/>
            <a:ext cx="7981950" cy="38846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Arial" charset="0"/>
              <a:buNone/>
              <a:defRPr/>
            </a:pPr>
            <a:r>
              <a:rPr lang="en-US" sz="2200" dirty="0">
                <a:cs typeface="Arial" charset="0"/>
              </a:rPr>
              <a:t>Upscaling  Basic Sanitation for the Urban Poor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200" dirty="0"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dirty="0">
                <a:cs typeface="Arial" charset="0"/>
              </a:rPr>
              <a:t>A six-year programme (2011- 2017); project financed through the Water Services Trust Fund (WSTF) and implemented by the Water Service Providers (WSPs)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200" dirty="0"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b="1" dirty="0">
                <a:cs typeface="Arial" charset="0"/>
              </a:rPr>
              <a:t>GOAL:</a:t>
            </a:r>
          </a:p>
          <a:p>
            <a:pPr marL="0" indent="0">
              <a:buFont typeface="Arial" charset="0"/>
              <a:buNone/>
              <a:defRPr/>
            </a:pPr>
            <a:endParaRPr lang="en-US" sz="2200" b="1" dirty="0"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b="1" dirty="0">
                <a:cs typeface="Arial" charset="0"/>
              </a:rPr>
              <a:t> </a:t>
            </a:r>
            <a:r>
              <a:rPr lang="en-US" sz="2200" dirty="0">
                <a:cs typeface="Arial" charset="0"/>
              </a:rPr>
              <a:t>Improving living conditions by promoting  sustainable sanitation to residents of urban low income areas in Kenya</a:t>
            </a:r>
          </a:p>
        </p:txBody>
      </p:sp>
    </p:spTree>
    <p:extLst>
      <p:ext uri="{BB962C8B-B14F-4D97-AF65-F5344CB8AC3E}">
        <p14:creationId xmlns:p14="http://schemas.microsoft.com/office/powerpoint/2010/main" val="418132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1070</Words>
  <Application>Microsoft Office PowerPoint</Application>
  <PresentationFormat>Bildschirmpräsentation (4:3)</PresentationFormat>
  <Paragraphs>117</Paragraphs>
  <Slides>21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WATER SECTOR TRUST FUND</vt:lpstr>
      <vt:lpstr>The name SafiSan</vt:lpstr>
      <vt:lpstr>When it comes to sanitation, what are some of the challenges that we face???</vt:lpstr>
      <vt:lpstr>Sanitation challenges in Kenya</vt:lpstr>
      <vt:lpstr>Sanitation challenges in Kenya</vt:lpstr>
      <vt:lpstr>Sanitation challenges in Kenya</vt:lpstr>
      <vt:lpstr>What is the Water Sector Trust Fund?</vt:lpstr>
      <vt:lpstr>Water Sector Trust Fund</vt:lpstr>
      <vt:lpstr>What is UBSUP?</vt:lpstr>
      <vt:lpstr>Financing and Implementation</vt:lpstr>
      <vt:lpstr>Policy developments</vt:lpstr>
      <vt:lpstr>How is Sanitation governed?</vt:lpstr>
      <vt:lpstr>The UBSUP approach (1)</vt:lpstr>
      <vt:lpstr>The UBSUP approach (2)</vt:lpstr>
      <vt:lpstr>PowerPoint-Präsentation</vt:lpstr>
      <vt:lpstr>Objectives of the UBSUP/SafiSan Programme</vt:lpstr>
      <vt:lpstr>Objectives of the UBSUP/SafiSan Programme (2)</vt:lpstr>
      <vt:lpstr>Target and status of SafiSan</vt:lpstr>
      <vt:lpstr>Some UBSUP toilets</vt:lpstr>
      <vt:lpstr>Rehabilitated toilets</vt:lpstr>
      <vt:lpstr>Have you understood everything about the UBSUP programme?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5</cp:revision>
  <dcterms:created xsi:type="dcterms:W3CDTF">2017-07-24T09:02:33Z</dcterms:created>
  <dcterms:modified xsi:type="dcterms:W3CDTF">2017-08-03T20:31:51Z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567024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